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  <p:embeddedFontLst>
    <p:embeddedFont>
      <p:font typeface="Fraunces Extra Bold" pitchFamily="34" charset="0"/>
      <p:regular r:id="rId18"/>
    </p:embeddedFont>
    <p:embeddedFont>
      <p:font typeface="Fraunces Extra Bold" pitchFamily="34" charset="-122"/>
      <p:regular r:id="rId19"/>
    </p:embeddedFont>
    <p:embeddedFont>
      <p:font typeface="Fraunces Extra Bold" pitchFamily="34" charset="-120"/>
      <p:regular r:id="rId20"/>
    </p:embeddedFont>
    <p:embeddedFont>
      <p:font typeface="Nobile" panose="02000503050000020004" pitchFamily="34" charset="0"/>
      <p:bold r:id="rId21"/>
    </p:embeddedFont>
    <p:embeddedFont>
      <p:font typeface="Nobile" panose="02000503050000020004" pitchFamily="34" charset="-122"/>
      <p:bold r:id="rId22"/>
    </p:embeddedFont>
    <p:embeddedFont>
      <p:font typeface="Nobile" panose="02000503050000020004" pitchFamily="34" charset="-120"/>
      <p:bold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svg"/><Relationship Id="rId8" Type="http://schemas.openxmlformats.org/officeDocument/2006/relationships/image" Target="../media/image16.png"/><Relationship Id="rId7" Type="http://schemas.openxmlformats.org/officeDocument/2006/relationships/image" Target="../media/image15.svg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Revenue &amp; Product Performance Optimization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SQL-Based Business Analysis for an E-Commerce Company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498" y="437317"/>
            <a:ext cx="5721548" cy="496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Strategic Recommendations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556498" y="1252180"/>
            <a:ext cx="13517404" cy="961906"/>
          </a:xfrm>
          <a:prstGeom prst="roundRect">
            <a:avLst>
              <a:gd name="adj" fmla="val 14880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79358" y="1275040"/>
            <a:ext cx="636032" cy="916186"/>
          </a:xfrm>
          <a:prstGeom prst="roundRect">
            <a:avLst>
              <a:gd name="adj" fmla="val 18190"/>
            </a:avLst>
          </a:prstGeom>
          <a:solidFill>
            <a:srgbClr val="E8F3E8"/>
          </a:solidFill>
        </p:spPr>
      </p:sp>
      <p:sp>
        <p:nvSpPr>
          <p:cNvPr id="5" name="Text 3"/>
          <p:cNvSpPr/>
          <p:nvPr/>
        </p:nvSpPr>
        <p:spPr>
          <a:xfrm>
            <a:off x="778073" y="1584008"/>
            <a:ext cx="238482" cy="2981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374338" y="1433989"/>
            <a:ext cx="2995851" cy="2484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Strengthen Loyalty Programs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374338" y="1777841"/>
            <a:ext cx="12517755" cy="2544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Implement retention strategies and incentivize tier upgrades. High-tier customers generate disproportionate value.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556498" y="2373035"/>
            <a:ext cx="13517404" cy="961906"/>
          </a:xfrm>
          <a:prstGeom prst="roundRect">
            <a:avLst>
              <a:gd name="adj" fmla="val 14880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79358" y="2395895"/>
            <a:ext cx="636032" cy="916186"/>
          </a:xfrm>
          <a:prstGeom prst="roundRect">
            <a:avLst>
              <a:gd name="adj" fmla="val 18190"/>
            </a:avLst>
          </a:prstGeom>
          <a:solidFill>
            <a:srgbClr val="E8F3E8"/>
          </a:solidFill>
        </p:spPr>
      </p:sp>
      <p:sp>
        <p:nvSpPr>
          <p:cNvPr id="10" name="Text 8"/>
          <p:cNvSpPr/>
          <p:nvPr/>
        </p:nvSpPr>
        <p:spPr>
          <a:xfrm>
            <a:off x="778073" y="2704862"/>
            <a:ext cx="238482" cy="2981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374338" y="2554843"/>
            <a:ext cx="2782848" cy="2484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Optimize Discount Strategy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374338" y="2898696"/>
            <a:ext cx="12517755" cy="2544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Apply region-specific, targeted discounts. Focus on volume goals while protecting margins.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556498" y="3493889"/>
            <a:ext cx="13517404" cy="961906"/>
          </a:xfrm>
          <a:prstGeom prst="roundRect">
            <a:avLst>
              <a:gd name="adj" fmla="val 14880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579358" y="3516749"/>
            <a:ext cx="636032" cy="916186"/>
          </a:xfrm>
          <a:prstGeom prst="roundRect">
            <a:avLst>
              <a:gd name="adj" fmla="val 18190"/>
            </a:avLst>
          </a:prstGeom>
          <a:solidFill>
            <a:srgbClr val="E8F3E8"/>
          </a:solidFill>
        </p:spPr>
      </p:sp>
      <p:sp>
        <p:nvSpPr>
          <p:cNvPr id="15" name="Text 13"/>
          <p:cNvSpPr/>
          <p:nvPr/>
        </p:nvSpPr>
        <p:spPr>
          <a:xfrm>
            <a:off x="778073" y="3825716"/>
            <a:ext cx="238482" cy="2981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1374338" y="3675698"/>
            <a:ext cx="2378988" cy="2484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Prioritize Top Products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1374338" y="4019550"/>
            <a:ext cx="12517755" cy="2544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Increase visibility and stock for high performers. Review or discontinue consistent underperformers.</a:t>
            </a:r>
            <a:endParaRPr lang="en-US" sz="1250" dirty="0"/>
          </a:p>
        </p:txBody>
      </p:sp>
      <p:sp>
        <p:nvSpPr>
          <p:cNvPr id="18" name="Shape 16"/>
          <p:cNvSpPr/>
          <p:nvPr/>
        </p:nvSpPr>
        <p:spPr>
          <a:xfrm>
            <a:off x="556498" y="4614743"/>
            <a:ext cx="13517404" cy="961906"/>
          </a:xfrm>
          <a:prstGeom prst="roundRect">
            <a:avLst>
              <a:gd name="adj" fmla="val 14880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579358" y="4637603"/>
            <a:ext cx="636032" cy="916186"/>
          </a:xfrm>
          <a:prstGeom prst="roundRect">
            <a:avLst>
              <a:gd name="adj" fmla="val 18190"/>
            </a:avLst>
          </a:prstGeom>
          <a:solidFill>
            <a:srgbClr val="E8F3E8"/>
          </a:solidFill>
        </p:spPr>
      </p:sp>
      <p:sp>
        <p:nvSpPr>
          <p:cNvPr id="20" name="Text 18"/>
          <p:cNvSpPr/>
          <p:nvPr/>
        </p:nvSpPr>
        <p:spPr>
          <a:xfrm>
            <a:off x="778073" y="4946571"/>
            <a:ext cx="238482" cy="2981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1374338" y="4796552"/>
            <a:ext cx="2911197" cy="2484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Boost New Product Adoption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1374338" y="5140404"/>
            <a:ext cx="12517755" cy="2544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Bundle new products with popular items. Increase targeted promotions for recent launches.</a:t>
            </a:r>
            <a:endParaRPr lang="en-US" sz="1250" dirty="0"/>
          </a:p>
        </p:txBody>
      </p:sp>
      <p:sp>
        <p:nvSpPr>
          <p:cNvPr id="23" name="Shape 21"/>
          <p:cNvSpPr/>
          <p:nvPr/>
        </p:nvSpPr>
        <p:spPr>
          <a:xfrm>
            <a:off x="556498" y="5735598"/>
            <a:ext cx="13517404" cy="961906"/>
          </a:xfrm>
          <a:prstGeom prst="roundRect">
            <a:avLst>
              <a:gd name="adj" fmla="val 14880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79358" y="5758458"/>
            <a:ext cx="636032" cy="916186"/>
          </a:xfrm>
          <a:prstGeom prst="roundRect">
            <a:avLst>
              <a:gd name="adj" fmla="val 18190"/>
            </a:avLst>
          </a:prstGeom>
          <a:solidFill>
            <a:srgbClr val="E8F3E8"/>
          </a:solidFill>
        </p:spPr>
      </p:sp>
      <p:sp>
        <p:nvSpPr>
          <p:cNvPr id="25" name="Text 23"/>
          <p:cNvSpPr/>
          <p:nvPr/>
        </p:nvSpPr>
        <p:spPr>
          <a:xfrm>
            <a:off x="778073" y="6067425"/>
            <a:ext cx="238482" cy="2981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1374338" y="5917406"/>
            <a:ext cx="2166104" cy="2484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Reduce Cancellations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1374338" y="6261259"/>
            <a:ext cx="12517755" cy="2544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Improve fulfillment processes and optimize payment methods with high cancellation rates.</a:t>
            </a:r>
            <a:endParaRPr lang="en-US" sz="1250" dirty="0"/>
          </a:p>
        </p:txBody>
      </p:sp>
      <p:sp>
        <p:nvSpPr>
          <p:cNvPr id="28" name="Shape 26"/>
          <p:cNvSpPr/>
          <p:nvPr/>
        </p:nvSpPr>
        <p:spPr>
          <a:xfrm>
            <a:off x="556498" y="6856452"/>
            <a:ext cx="13517404" cy="961906"/>
          </a:xfrm>
          <a:prstGeom prst="roundRect">
            <a:avLst>
              <a:gd name="adj" fmla="val 14880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579358" y="6879312"/>
            <a:ext cx="636032" cy="916186"/>
          </a:xfrm>
          <a:prstGeom prst="roundRect">
            <a:avLst>
              <a:gd name="adj" fmla="val 18190"/>
            </a:avLst>
          </a:prstGeom>
          <a:solidFill>
            <a:srgbClr val="E8F3E8"/>
          </a:solidFill>
        </p:spPr>
      </p:sp>
      <p:sp>
        <p:nvSpPr>
          <p:cNvPr id="30" name="Text 28"/>
          <p:cNvSpPr/>
          <p:nvPr/>
        </p:nvSpPr>
        <p:spPr>
          <a:xfrm>
            <a:off x="778073" y="7188279"/>
            <a:ext cx="238482" cy="2981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6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1374338" y="7038261"/>
            <a:ext cx="2123599" cy="2484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Leverage Seasonality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1374338" y="7382113"/>
            <a:ext cx="12517755" cy="2544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Align campaigns with high-performing months. Prepare inventory ahead of peak periods using historical trends.</a:t>
            </a: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4475" y="443508"/>
            <a:ext cx="5854065" cy="5039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Project Impact &amp; Conclusion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4475" y="1350645"/>
            <a:ext cx="3289935" cy="3024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Demonstrated Capabilities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564475" y="1814274"/>
            <a:ext cx="6554033" cy="5162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This project showcases how advanced SQL analysis transforms raw transactional data into strategic business intelligence.</a:t>
            </a:r>
            <a:endParaRPr lang="en-US" sz="1250" dirty="0"/>
          </a:p>
        </p:txBody>
      </p:sp>
      <p:sp>
        <p:nvSpPr>
          <p:cNvPr id="5" name="Shape 3"/>
          <p:cNvSpPr/>
          <p:nvPr/>
        </p:nvSpPr>
        <p:spPr>
          <a:xfrm>
            <a:off x="564475" y="2600623"/>
            <a:ext cx="80605" cy="80605"/>
          </a:xfrm>
          <a:prstGeom prst="roundRect">
            <a:avLst>
              <a:gd name="adj" fmla="val 567210"/>
            </a:avLst>
          </a:prstGeom>
          <a:solidFill>
            <a:srgbClr val="438951"/>
          </a:solidFill>
        </p:spPr>
      </p:sp>
      <p:sp>
        <p:nvSpPr>
          <p:cNvPr id="6" name="Text 4"/>
          <p:cNvSpPr/>
          <p:nvPr/>
        </p:nvSpPr>
        <p:spPr>
          <a:xfrm>
            <a:off x="806291" y="2511981"/>
            <a:ext cx="6312218" cy="2581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Solved real-world e-commerce challenges using MySQL</a:t>
            </a:r>
            <a:endParaRPr lang="en-US" sz="1250" dirty="0"/>
          </a:p>
        </p:txBody>
      </p:sp>
      <p:sp>
        <p:nvSpPr>
          <p:cNvPr id="7" name="Shape 5"/>
          <p:cNvSpPr/>
          <p:nvPr/>
        </p:nvSpPr>
        <p:spPr>
          <a:xfrm>
            <a:off x="564475" y="3181290"/>
            <a:ext cx="80605" cy="80605"/>
          </a:xfrm>
          <a:prstGeom prst="roundRect">
            <a:avLst>
              <a:gd name="adj" fmla="val 567210"/>
            </a:avLst>
          </a:prstGeom>
          <a:solidFill>
            <a:srgbClr val="438951"/>
          </a:solidFill>
        </p:spPr>
      </p:sp>
      <p:sp>
        <p:nvSpPr>
          <p:cNvPr id="8" name="Text 6"/>
          <p:cNvSpPr/>
          <p:nvPr/>
        </p:nvSpPr>
        <p:spPr>
          <a:xfrm>
            <a:off x="806291" y="3092648"/>
            <a:ext cx="6312218" cy="2581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Uncovered revenue drivers and customer behavior patterns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564475" y="3761958"/>
            <a:ext cx="80605" cy="80605"/>
          </a:xfrm>
          <a:prstGeom prst="roundRect">
            <a:avLst>
              <a:gd name="adj" fmla="val 567210"/>
            </a:avLst>
          </a:prstGeom>
          <a:solidFill>
            <a:srgbClr val="438951"/>
          </a:solidFill>
        </p:spPr>
      </p:sp>
      <p:sp>
        <p:nvSpPr>
          <p:cNvPr id="10" name="Text 8"/>
          <p:cNvSpPr/>
          <p:nvPr/>
        </p:nvSpPr>
        <p:spPr>
          <a:xfrm>
            <a:off x="806291" y="3673316"/>
            <a:ext cx="6312218" cy="2581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Delivered actionable insights for sales, marketing, and product teams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564475" y="4342626"/>
            <a:ext cx="80605" cy="80605"/>
          </a:xfrm>
          <a:prstGeom prst="roundRect">
            <a:avLst>
              <a:gd name="adj" fmla="val 567210"/>
            </a:avLst>
          </a:prstGeom>
          <a:solidFill>
            <a:srgbClr val="438951"/>
          </a:solidFill>
        </p:spPr>
      </p:sp>
      <p:sp>
        <p:nvSpPr>
          <p:cNvPr id="12" name="Text 10"/>
          <p:cNvSpPr/>
          <p:nvPr/>
        </p:nvSpPr>
        <p:spPr>
          <a:xfrm>
            <a:off x="806291" y="4253984"/>
            <a:ext cx="6312218" cy="2581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Created reusable analytics views for ongoing monitoring</a:t>
            </a:r>
            <a:endParaRPr lang="en-US" sz="12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9511" y="1370886"/>
            <a:ext cx="6554033" cy="6554033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7761446" y="8106370"/>
            <a:ext cx="6312098" cy="5162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"SQL-powered analytics enabled data-driven decision-making across revenue optimization, customer retention, and product strategy."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7519511" y="8106370"/>
            <a:ext cx="22860" cy="516255"/>
          </a:xfrm>
          <a:prstGeom prst="rect">
            <a:avLst/>
          </a:prstGeom>
          <a:solidFill>
            <a:srgbClr val="438951"/>
          </a:solid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7389"/>
            <a:ext cx="573726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Executive Summary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9796"/>
            <a:ext cx="13042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This project analyzed over 3,000 sales records to identify key revenue drivers and customer behavior patterns for an e-commerce business. Leveraging MySQL and advanced SQL techniques, we distilled critical insights into product performance, customer loyalty, and discount effectiveness.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23655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523655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438951"/>
          </a:solidFill>
        </p:spPr>
      </p:sp>
      <p:sp>
        <p:nvSpPr>
          <p:cNvPr id="6" name="Text 4"/>
          <p:cNvSpPr/>
          <p:nvPr/>
        </p:nvSpPr>
        <p:spPr>
          <a:xfrm>
            <a:off x="1142524" y="3780949"/>
            <a:ext cx="326124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Concentrated Revenue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271367"/>
            <a:ext cx="58019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Revenue is highly concentrated within a few core product categories and products.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523655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3523655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438951"/>
          </a:solidFill>
        </p:spPr>
      </p:sp>
      <p:sp>
        <p:nvSpPr>
          <p:cNvPr id="10" name="Text 8"/>
          <p:cNvSpPr/>
          <p:nvPr/>
        </p:nvSpPr>
        <p:spPr>
          <a:xfrm>
            <a:off x="7777282" y="378094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Loyalty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4271367"/>
            <a:ext cx="58020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Repeat customers and higher loyalty tiers drive a disproportionate share of total revenue.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481280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5481280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438951"/>
          </a:solidFill>
        </p:spPr>
      </p:sp>
      <p:sp>
        <p:nvSpPr>
          <p:cNvPr id="14" name="Text 12"/>
          <p:cNvSpPr/>
          <p:nvPr/>
        </p:nvSpPr>
        <p:spPr>
          <a:xfrm>
            <a:off x="1142524" y="573857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Discount Impact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2524" y="6228993"/>
            <a:ext cx="58019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Discounts increase purchase volume, but their revenue impact varies significantly by region.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481280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067" y="5481280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438951"/>
          </a:solidFill>
        </p:spPr>
      </p:sp>
      <p:sp>
        <p:nvSpPr>
          <p:cNvPr id="18" name="Text 16"/>
          <p:cNvSpPr/>
          <p:nvPr/>
        </p:nvSpPr>
        <p:spPr>
          <a:xfrm>
            <a:off x="7777282" y="5738574"/>
            <a:ext cx="328064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Strategic Optimization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77282" y="6228993"/>
            <a:ext cx="58020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Insights enable data-driven decisions in product focus, pricing, marketing, and retention.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254" y="867013"/>
            <a:ext cx="2497455" cy="3121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Project Overview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699254" y="1259086"/>
            <a:ext cx="10584537" cy="6242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Unlocking Revenue Growth Through Data</a:t>
            </a:r>
            <a:endParaRPr lang="en-US" sz="3900" dirty="0"/>
          </a:p>
        </p:txBody>
      </p:sp>
      <p:sp>
        <p:nvSpPr>
          <p:cNvPr id="4" name="Text 2"/>
          <p:cNvSpPr/>
          <p:nvPr/>
        </p:nvSpPr>
        <p:spPr>
          <a:xfrm>
            <a:off x="699254" y="2362795"/>
            <a:ext cx="7744063" cy="15982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An e-commerce company faced uneven revenue growth across regions and unclear customer loyalty performance. Management needed actionable insights on product performance, discount effectiveness, and customer behavior.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699135" y="4535805"/>
            <a:ext cx="7743825" cy="3975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Domain:</a:t>
            </a:r>
            <a:r>
              <a:rPr lang="en-US" sz="19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E-Commerce / Retail Analytics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699135" y="5144135"/>
            <a:ext cx="7743825" cy="5543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Data Size:</a:t>
            </a:r>
            <a:r>
              <a:rPr lang="en-US" sz="19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~3,000 sales records across 3 relational tables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8938379" y="2407682"/>
            <a:ext cx="199787" cy="2496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8938379" y="2724269"/>
            <a:ext cx="5000268" cy="22860"/>
          </a:xfrm>
          <a:prstGeom prst="rect">
            <a:avLst/>
          </a:prstGeom>
          <a:solidFill>
            <a:srgbClr val="438951"/>
          </a:solidFill>
        </p:spPr>
      </p:sp>
      <p:sp>
        <p:nvSpPr>
          <p:cNvPr id="9" name="Text 7"/>
          <p:cNvSpPr/>
          <p:nvPr/>
        </p:nvSpPr>
        <p:spPr>
          <a:xfrm>
            <a:off x="8938379" y="2869882"/>
            <a:ext cx="2497455" cy="3121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Cleaning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8938379" y="3381851"/>
            <a:ext cx="5000268" cy="319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Standardized formats and removed orphan records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8938379" y="4050983"/>
            <a:ext cx="199787" cy="2496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8938379" y="4367570"/>
            <a:ext cx="5000268" cy="22860"/>
          </a:xfrm>
          <a:prstGeom prst="rect">
            <a:avLst/>
          </a:prstGeom>
          <a:solidFill>
            <a:srgbClr val="438951"/>
          </a:solidFill>
        </p:spPr>
      </p:sp>
      <p:sp>
        <p:nvSpPr>
          <p:cNvPr id="13" name="Text 11"/>
          <p:cNvSpPr/>
          <p:nvPr/>
        </p:nvSpPr>
        <p:spPr>
          <a:xfrm>
            <a:off x="8938379" y="4513183"/>
            <a:ext cx="2497455" cy="3121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SQL Analysis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8938379" y="5025152"/>
            <a:ext cx="5000268" cy="319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Advanced queries with joins and window functions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8938379" y="5694283"/>
            <a:ext cx="199787" cy="2496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8938379" y="6010870"/>
            <a:ext cx="5000268" cy="22860"/>
          </a:xfrm>
          <a:prstGeom prst="rect">
            <a:avLst/>
          </a:prstGeom>
          <a:solidFill>
            <a:srgbClr val="438951"/>
          </a:solidFill>
        </p:spPr>
      </p:sp>
      <p:sp>
        <p:nvSpPr>
          <p:cNvPr id="17" name="Text 15"/>
          <p:cNvSpPr/>
          <p:nvPr/>
        </p:nvSpPr>
        <p:spPr>
          <a:xfrm>
            <a:off x="8938379" y="6156484"/>
            <a:ext cx="2497455" cy="3121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Insights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8938379" y="6668453"/>
            <a:ext cx="5000268" cy="319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Actionable recommendations for growth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8612" y="433864"/>
            <a:ext cx="5781675" cy="4930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Business Questions Explored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038612" y="1163479"/>
            <a:ext cx="8039576" cy="1540193"/>
          </a:xfrm>
          <a:prstGeom prst="roundRect">
            <a:avLst>
              <a:gd name="adj" fmla="val 9220"/>
            </a:avLst>
          </a:prstGeom>
          <a:solidFill>
            <a:srgbClr val="E8F3E8"/>
          </a:solidFill>
        </p:spPr>
      </p:sp>
      <p:sp>
        <p:nvSpPr>
          <p:cNvPr id="5" name="Shape 2"/>
          <p:cNvSpPr/>
          <p:nvPr/>
        </p:nvSpPr>
        <p:spPr>
          <a:xfrm>
            <a:off x="6196370" y="1321237"/>
            <a:ext cx="473273" cy="473273"/>
          </a:xfrm>
          <a:prstGeom prst="roundRect">
            <a:avLst>
              <a:gd name="adj" fmla="val 19318841"/>
            </a:avLst>
          </a:prstGeom>
          <a:solidFill>
            <a:srgbClr val="438951"/>
          </a:solidFill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6505" y="1451253"/>
            <a:ext cx="213003" cy="2130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6370" y="1952268"/>
            <a:ext cx="1972389" cy="2465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Analysis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6196370" y="2293501"/>
            <a:ext cx="7724061" cy="2524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Total revenue, category performance, regional variations, and payment method trends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8612" y="2861429"/>
            <a:ext cx="8039576" cy="1540193"/>
          </a:xfrm>
          <a:prstGeom prst="roundRect">
            <a:avLst>
              <a:gd name="adj" fmla="val 9220"/>
            </a:avLst>
          </a:prstGeom>
          <a:solidFill>
            <a:srgbClr val="E8F3E8"/>
          </a:solidFill>
        </p:spPr>
      </p:sp>
      <p:sp>
        <p:nvSpPr>
          <p:cNvPr id="10" name="Shape 6"/>
          <p:cNvSpPr/>
          <p:nvPr/>
        </p:nvSpPr>
        <p:spPr>
          <a:xfrm>
            <a:off x="6196370" y="3019187"/>
            <a:ext cx="473273" cy="473273"/>
          </a:xfrm>
          <a:prstGeom prst="roundRect">
            <a:avLst>
              <a:gd name="adj" fmla="val 19318841"/>
            </a:avLst>
          </a:prstGeom>
          <a:solidFill>
            <a:srgbClr val="438951"/>
          </a:solidFill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6505" y="3149203"/>
            <a:ext cx="213003" cy="21300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6370" y="3650218"/>
            <a:ext cx="1972389" cy="2465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Behavior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6196370" y="3991451"/>
            <a:ext cx="7724061" cy="2524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Loyalty tier impact, repeat purchase patterns, and high-value customer identification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8612" y="4559379"/>
            <a:ext cx="8039576" cy="1540193"/>
          </a:xfrm>
          <a:prstGeom prst="roundRect">
            <a:avLst>
              <a:gd name="adj" fmla="val 9220"/>
            </a:avLst>
          </a:prstGeom>
          <a:solidFill>
            <a:srgbClr val="E8F3E8"/>
          </a:solidFill>
        </p:spPr>
      </p:sp>
      <p:sp>
        <p:nvSpPr>
          <p:cNvPr id="15" name="Shape 10"/>
          <p:cNvSpPr/>
          <p:nvPr/>
        </p:nvSpPr>
        <p:spPr>
          <a:xfrm>
            <a:off x="6196370" y="4717137"/>
            <a:ext cx="473273" cy="473273"/>
          </a:xfrm>
          <a:prstGeom prst="roundRect">
            <a:avLst>
              <a:gd name="adj" fmla="val 19318841"/>
            </a:avLst>
          </a:prstGeom>
          <a:solidFill>
            <a:srgbClr val="438951"/>
          </a:solidFill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6505" y="4847153"/>
            <a:ext cx="213003" cy="21300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6370" y="5348168"/>
            <a:ext cx="2292906" cy="2465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Discount Effectiveness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6196370" y="5689402"/>
            <a:ext cx="7724061" cy="2524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Discounted vs non-discounted revenue, regional response, and quantity impact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8612" y="6257330"/>
            <a:ext cx="8039576" cy="1540193"/>
          </a:xfrm>
          <a:prstGeom prst="roundRect">
            <a:avLst>
              <a:gd name="adj" fmla="val 9220"/>
            </a:avLst>
          </a:prstGeom>
          <a:solidFill>
            <a:srgbClr val="E8F3E8"/>
          </a:solidFill>
        </p:spPr>
      </p:sp>
      <p:sp>
        <p:nvSpPr>
          <p:cNvPr id="20" name="Shape 14"/>
          <p:cNvSpPr/>
          <p:nvPr/>
        </p:nvSpPr>
        <p:spPr>
          <a:xfrm>
            <a:off x="6196370" y="6415088"/>
            <a:ext cx="473273" cy="473273"/>
          </a:xfrm>
          <a:prstGeom prst="roundRect">
            <a:avLst>
              <a:gd name="adj" fmla="val 19318841"/>
            </a:avLst>
          </a:prstGeom>
          <a:solidFill>
            <a:srgbClr val="438951"/>
          </a:solidFill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6505" y="6545104"/>
            <a:ext cx="213003" cy="21300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6370" y="7046119"/>
            <a:ext cx="2187297" cy="2465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Performance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6196370" y="7387352"/>
            <a:ext cx="7724061" cy="2524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Top performers, supplier contribution, new vs existing products, regional variations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535"/>
            <a:ext cx="1039046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Advanced SQL Techniques Deployed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10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AFFFA"/>
          </a:solidFill>
        </p:spPr>
      </p:sp>
      <p:sp>
        <p:nvSpPr>
          <p:cNvPr id="4" name="Shape 2"/>
          <p:cNvSpPr/>
          <p:nvPr/>
        </p:nvSpPr>
        <p:spPr>
          <a:xfrm>
            <a:off x="793790" y="2511623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</p:spPr>
      </p:sp>
      <p:sp>
        <p:nvSpPr>
          <p:cNvPr id="5" name="Shape 3"/>
          <p:cNvSpPr/>
          <p:nvPr/>
        </p:nvSpPr>
        <p:spPr>
          <a:xfrm>
            <a:off x="365754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</p:spPr>
      </p:sp>
      <p:sp>
        <p:nvSpPr>
          <p:cNvPr id="6" name="Text 4"/>
          <p:cNvSpPr/>
          <p:nvPr/>
        </p:nvSpPr>
        <p:spPr>
          <a:xfrm>
            <a:off x="3861614" y="2372082"/>
            <a:ext cx="272177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10907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Multi-Table Joins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599497"/>
            <a:ext cx="589335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Connected sales, customer, and product tables with proper foreign key relationships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542103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AFFFA"/>
          </a:solidFill>
        </p:spPr>
      </p:sp>
      <p:sp>
        <p:nvSpPr>
          <p:cNvPr id="10" name="Shape 8"/>
          <p:cNvSpPr/>
          <p:nvPr/>
        </p:nvSpPr>
        <p:spPr>
          <a:xfrm>
            <a:off x="7428548" y="2511623"/>
            <a:ext cx="6408063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</p:spPr>
      </p:sp>
      <p:sp>
        <p:nvSpPr>
          <p:cNvPr id="11" name="Shape 9"/>
          <p:cNvSpPr/>
          <p:nvPr/>
        </p:nvSpPr>
        <p:spPr>
          <a:xfrm>
            <a:off x="10292298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</p:spPr>
      </p:sp>
      <p:sp>
        <p:nvSpPr>
          <p:cNvPr id="12" name="Text 10"/>
          <p:cNvSpPr/>
          <p:nvPr/>
        </p:nvSpPr>
        <p:spPr>
          <a:xfrm>
            <a:off x="10496371" y="2372082"/>
            <a:ext cx="272177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7685842" y="310907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Window Functions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3599497"/>
            <a:ext cx="589347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Used RANK, ROW_NUMBER, and SUM OVER for advanced analytics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AFFFA"/>
          </a:solidFill>
        </p:spPr>
      </p:sp>
      <p:sp>
        <p:nvSpPr>
          <p:cNvPr id="16" name="Shape 14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</p:spPr>
      </p:sp>
      <p:sp>
        <p:nvSpPr>
          <p:cNvPr id="17" name="Shape 15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</p:spPr>
      </p:sp>
      <p:sp>
        <p:nvSpPr>
          <p:cNvPr id="18" name="Text 16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Conditional Logic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1051084" y="6206966"/>
            <a:ext cx="589335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Applied CASE WHEN statements for complex business rules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14957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AFFFA"/>
          </a:solidFill>
        </p:spPr>
      </p:sp>
      <p:sp>
        <p:nvSpPr>
          <p:cNvPr id="22" name="Shape 20"/>
          <p:cNvSpPr/>
          <p:nvPr/>
        </p:nvSpPr>
        <p:spPr>
          <a:xfrm>
            <a:off x="7428548" y="5119092"/>
            <a:ext cx="6408063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</p:spPr>
      </p:sp>
      <p:sp>
        <p:nvSpPr>
          <p:cNvPr id="23" name="Shape 21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</p:spPr>
      </p:sp>
      <p:sp>
        <p:nvSpPr>
          <p:cNvPr id="24" name="Text 22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Reusable Views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685842" y="6206966"/>
            <a:ext cx="589347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Created analytics views for ongoing business monitoring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9168"/>
            <a:ext cx="923377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Performance Snapshot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81457"/>
            <a:ext cx="41586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₹261K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411325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603671"/>
            <a:ext cx="41586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Generated across all categories and regions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3081457"/>
            <a:ext cx="41586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3,000+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411325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Sales Records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603671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Analyzed for comprehensive insights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3081457"/>
            <a:ext cx="41586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 20%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065782" y="4113252"/>
            <a:ext cx="338292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Concentration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603671"/>
            <a:ext cx="41586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Small set of products drives majority of revenue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584627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Cleaning products contribute the highest revenue share, while Personal Care underperforms. Revenue distribution follows the Pareto principle with concentrated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830270" cy="6443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Loyalty Drives Revenue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3093006" cy="3865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Findings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7574280" y="2345174"/>
            <a:ext cx="463868" cy="463868"/>
          </a:xfrm>
          <a:prstGeom prst="roundRect">
            <a:avLst>
              <a:gd name="adj" fmla="val 40008"/>
            </a:avLst>
          </a:prstGeom>
          <a:solidFill>
            <a:srgbClr val="E8F3E8"/>
          </a:solidFill>
        </p:spPr>
      </p:sp>
      <p:sp>
        <p:nvSpPr>
          <p:cNvPr id="6" name="Text 3"/>
          <p:cNvSpPr/>
          <p:nvPr/>
        </p:nvSpPr>
        <p:spPr>
          <a:xfrm>
            <a:off x="8244245" y="2416016"/>
            <a:ext cx="3612952" cy="3221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Higher Tiers = Higher Value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244245" y="2944297"/>
            <a:ext cx="5672138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Customers in elevated loyalty tiers generate significantly more revenue per customer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574280" y="4016454"/>
            <a:ext cx="463868" cy="463868"/>
          </a:xfrm>
          <a:prstGeom prst="roundRect">
            <a:avLst>
              <a:gd name="adj" fmla="val 40008"/>
            </a:avLst>
          </a:prstGeom>
          <a:solidFill>
            <a:srgbClr val="E8F3E8"/>
          </a:solidFill>
        </p:spPr>
      </p:sp>
      <p:sp>
        <p:nvSpPr>
          <p:cNvPr id="9" name="Text 6"/>
          <p:cNvSpPr/>
          <p:nvPr/>
        </p:nvSpPr>
        <p:spPr>
          <a:xfrm>
            <a:off x="8244245" y="4087297"/>
            <a:ext cx="3348157" cy="3221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Repeat Customers Matter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8244245" y="4615577"/>
            <a:ext cx="5672138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 large share of total revenue comes from customers placing multiple orders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574280" y="5687735"/>
            <a:ext cx="463868" cy="463868"/>
          </a:xfrm>
          <a:prstGeom prst="roundRect">
            <a:avLst>
              <a:gd name="adj" fmla="val 40008"/>
            </a:avLst>
          </a:prstGeom>
          <a:solidFill>
            <a:srgbClr val="E8F3E8"/>
          </a:solidFill>
        </p:spPr>
      </p:sp>
      <p:sp>
        <p:nvSpPr>
          <p:cNvPr id="12" name="Text 9"/>
          <p:cNvSpPr/>
          <p:nvPr/>
        </p:nvSpPr>
        <p:spPr>
          <a:xfrm>
            <a:off x="8244245" y="5758577"/>
            <a:ext cx="2577584" cy="3221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Gaps Exist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8244245" y="6286857"/>
            <a:ext cx="5672138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Missing loyalty tier information limits deeper customer segmentation analysis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2659"/>
            <a:ext cx="658606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Discount Dilemma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35066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56913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Higher Quantity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059555"/>
            <a:ext cx="389393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Discounts drive increased purchase volume per order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435066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56913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Lower Margins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059555"/>
            <a:ext cx="389393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Revenue per order doesn't always increase proportionally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435066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56913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Regional Variance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059555"/>
            <a:ext cx="389393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Discount effectiveness varies significantly by region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267325"/>
            <a:ext cx="13042821" cy="1689616"/>
          </a:xfrm>
          <a:prstGeom prst="roundRect">
            <a:avLst>
              <a:gd name="adj" fmla="val 12082"/>
            </a:avLst>
          </a:prstGeom>
          <a:solidFill>
            <a:srgbClr val="CCE6D1"/>
          </a:solidFill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5596176"/>
            <a:ext cx="283488" cy="2268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550813"/>
            <a:ext cx="1207889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Strategic Implication:</a:t>
            </a:r>
            <a:r>
              <a:rPr lang="en-US" sz="1750" dirty="0">
                <a:solidFill>
                  <a:srgbClr val="000000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Use discounts selectively for volume-driven goals. Avoid blanket discounts—apply them to specific products or customer segments. Track both revenue and profitability when evaluating discount campaigns.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0669"/>
            <a:ext cx="94449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&amp; Supplier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16423"/>
            <a:ext cx="3870603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Performance Patterns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468529"/>
            <a:ext cx="420516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Small number of products generate above-average revenue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73629"/>
            <a:ext cx="420516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Older products outperform newer launches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78730"/>
            <a:ext cx="420516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Regional performance varies dramatically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83831"/>
            <a:ext cx="420516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Few suppliers drive majority of revenue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8390" y="2844760"/>
            <a:ext cx="1025128" cy="80795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71410" y="3136583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8370332" y="3071574"/>
            <a:ext cx="229719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 Performers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8200192" y="3665815"/>
            <a:ext cx="5587246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826" y="3709392"/>
            <a:ext cx="2050256" cy="80795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471410" y="3914061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14" name="Text 10"/>
          <p:cNvSpPr/>
          <p:nvPr/>
        </p:nvSpPr>
        <p:spPr>
          <a:xfrm>
            <a:off x="8882896" y="3936206"/>
            <a:ext cx="211669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Above Average</a:t>
            </a:r>
            <a:endParaRPr lang="en-US" sz="2200" dirty="0"/>
          </a:p>
        </p:txBody>
      </p:sp>
      <p:sp>
        <p:nvSpPr>
          <p:cNvPr id="15" name="Shape 11"/>
          <p:cNvSpPr/>
          <p:nvPr/>
        </p:nvSpPr>
        <p:spPr>
          <a:xfrm>
            <a:off x="8712756" y="4530447"/>
            <a:ext cx="5074682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262" y="4574024"/>
            <a:ext cx="3075384" cy="80795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471410" y="4778692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3"/>
          <p:cNvSpPr/>
          <p:nvPr/>
        </p:nvSpPr>
        <p:spPr>
          <a:xfrm>
            <a:off x="9395460" y="4800838"/>
            <a:ext cx="255234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Average Products</a:t>
            </a:r>
            <a:endParaRPr lang="en-US" sz="2200" dirty="0"/>
          </a:p>
        </p:txBody>
      </p:sp>
      <p:sp>
        <p:nvSpPr>
          <p:cNvPr id="19" name="Shape 14"/>
          <p:cNvSpPr/>
          <p:nvPr/>
        </p:nvSpPr>
        <p:spPr>
          <a:xfrm>
            <a:off x="9225320" y="5395079"/>
            <a:ext cx="4562118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578" y="5438656"/>
            <a:ext cx="4100632" cy="80795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471291" y="5643324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500" dirty="0"/>
          </a:p>
        </p:txBody>
      </p:sp>
      <p:sp>
        <p:nvSpPr>
          <p:cNvPr id="22" name="Text 16"/>
          <p:cNvSpPr/>
          <p:nvPr/>
        </p:nvSpPr>
        <p:spPr>
          <a:xfrm>
            <a:off x="9908024" y="5665470"/>
            <a:ext cx="255972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Underperformers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4912</Words>
  <Application>WPS Presentation</Application>
  <PresentationFormat>On-screen Show (16:9)</PresentationFormat>
  <Paragraphs>232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9" baseType="lpstr">
      <vt:lpstr>Arial</vt:lpstr>
      <vt:lpstr>SimSun</vt:lpstr>
      <vt:lpstr>Wingdings</vt:lpstr>
      <vt:lpstr>Fraunces Extra Bold</vt:lpstr>
      <vt:lpstr>Fraunces Extra Bold</vt:lpstr>
      <vt:lpstr>Fraunces Extra Bold</vt:lpstr>
      <vt:lpstr>Nobile</vt:lpstr>
      <vt:lpstr>Nobile</vt:lpstr>
      <vt:lpstr>Nobile</vt:lpstr>
      <vt:lpstr>Fraunces Light</vt:lpstr>
      <vt:lpstr>Segoe Print</vt:lpstr>
      <vt:lpstr>Fraunces Light</vt:lpstr>
      <vt:lpstr>Fraunces Light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harisha</cp:lastModifiedBy>
  <cp:revision>2</cp:revision>
  <dcterms:created xsi:type="dcterms:W3CDTF">2025-12-30T11:50:00Z</dcterms:created>
  <dcterms:modified xsi:type="dcterms:W3CDTF">2025-12-30T11:51:26Z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6A11F4DEC6CC4E36A259D06C036B83F2_12</vt:lpwstr>
  </property>
  <property fmtid="{D5CDD505-2E9C-101B-9397-08002B2CF9AE}" pid="3" name="KSOProductBuildVer">
    <vt:lpwstr>1033-12.2.0.23196</vt:lpwstr>
  </property>
</Properties>
</file>